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6" r:id="rId13"/>
    <p:sldId id="265" r:id="rId14"/>
    <p:sldId id="267" r:id="rId15"/>
    <p:sldId id="270" r:id="rId16"/>
    <p:sldId id="272" r:id="rId17"/>
    <p:sldId id="26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2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8BC12-C74D-4182-B11E-502B4A8B6616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CFB83-FA98-47E0-87B0-D97086738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503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CFB83-FA98-47E0-87B0-D9708673898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5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A3C0F8C-D0A0-3A3E-6161-754404BF6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0485001-393C-7303-3DD5-CFB1DD0BC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104FD03-567E-A265-3537-CA3E6292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739DFA3-1B07-0558-B0A6-44D377E1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F8B7EF4-1BF9-9358-1A14-C0098D2A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82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194EA8-A04A-0BB3-33A9-4EAA5BAF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203A2BAD-B0FE-EE49-536B-D7D72DCA2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97731C9-4DCF-7DDD-6D80-229F23749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FA7017C-9072-1B1D-E674-FC07FE0C3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81BED91-C721-1703-0CC9-F5E1C3E3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83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4A059276-AEB3-1CD8-7AD9-C09E2BAE1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18274419-B6C9-00A6-5B7C-41CCDE4BD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983911C-8DC7-8078-1DFB-0521607A0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4469A8C-304B-3894-280A-F25F67323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D152A3F-DE63-D4C8-D40B-702EDC74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24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88EADBF-BE24-2239-0534-94B35B44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52CC187-5F4B-DC29-04C8-236EB7A5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3E8C09E-E6EC-933C-82A7-29C18515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3104ED3-BB41-CE7A-756C-E4A0852BC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B48F4B0-945A-6D6F-464F-C1778907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62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3C5B2BC-6572-FEBB-1E9F-AA10D9B0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BA520F48-6C45-2EB3-AFBF-60BD234C3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6E24545-2D5A-E051-5E83-AF4119A5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B9187AE-3666-DE74-4431-CB5D4C52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AC4B18A-F646-866F-8F33-5953B615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65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173D4C4-2084-197C-AE09-2FF6752F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07F09F-9681-DC8D-521D-B9C2D33D4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FF71EEC2-ED21-8868-F39C-798E489D6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1EC1E75C-B090-CD09-B669-85E1F2AB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F760D72-F6E7-07E9-812D-24410E7CD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5A510F25-3D16-C730-078E-2261DE77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425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24A05D-78B6-DA02-4412-867951E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3257E0A-FD61-8B56-B3F6-E58013783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62737DA-9FB0-EECE-A7D3-4FA17944C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D14AC00E-935D-FB67-68AA-667EF9B5A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7514B775-388E-C0D0-1AA0-9602DD6CC8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C55989F0-50DC-F36B-EFD3-FA33DBE2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66210E36-910E-DF8E-EADB-A231E660A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3E626222-1881-C047-38DC-6193224C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41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09DB71-E61A-B871-188C-29876E25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DFF20F3C-8DBC-5EB4-AC15-057BDC23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275D0AEE-0794-77E0-5D3F-35B250BC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AA070080-87E6-233B-AE25-E3FBE0EC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70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8EF4671A-A65B-03B0-FAE6-73DE410C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A50891A2-9F2F-AE64-DB18-7BADE68D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B2AB488B-484D-C7F0-DC17-EE312D02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0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72BEB30-AB60-B425-5F54-917C0412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B1BB38C-B065-E2EB-9289-438A6EB22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5C44519A-C2CC-23AC-C189-8BC2B82DD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AAC37DD-F7C4-24CC-E20F-2D3ED6F1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BF043230-37C5-F5AF-8E33-3A7A105C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E7D7E1B5-5889-3466-16A0-6CA8B316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220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D325868-D46F-6707-34C2-827E507A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4AB2D82E-D26D-4C0B-63DB-63605BF4D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9A9306D0-3025-E4EC-17F6-72C3BF516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18ABC2E-BBA6-3821-7B47-9D8A08F7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81532F9-B6DB-2861-EE6E-488081DA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85D1CF9D-C24D-90C8-DBBB-87904C4B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93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0C2101A-2ED7-A575-760B-A008FFAA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1B8714FF-1A69-AACC-FD6C-B97842E1C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5E67A54-A92B-F9B2-A62E-5362FB53E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BBB49-A9BE-4B94-950B-30CDBC65D631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BBF2D3C-BA6E-3D0D-6869-1B03D063E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2D7E533-7DB1-ACEB-6034-6F0729DEB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13E8-8FE3-4268-8F63-4065069674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13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&amp;cad=rja&amp;uact=8&amp;ved=2ahUKEwint5u7w-iIAxV8r5UCHYHsK3gQFnoECBUQAQ&amp;url=https://www.hashtagtreinamentos.com/o-que-e-flask-python&amp;usg=AOvVaw3bqeSkhDrR6zbyFypBJ7Zw&amp;opi=89978449" TargetMode="External"/><Relationship Id="rId2" Type="http://schemas.openxmlformats.org/officeDocument/2006/relationships/hyperlink" Target="https://www.google.com/url?sa=t&amp;rct=j&amp;q=&amp;esrc=s&amp;source=web&amp;cd=&amp;cad=rja&amp;uact=8&amp;ved=2ahUKEwjwt_2iwuiIAxVGqZUCHQtlKlAQFnoECEoQAQ&amp;url=https://aws.amazon.com/pt/what-is/python/&amp;usg=AOvVaw346oNKcYeIs3QbfzJvIA_l&amp;opi=89978449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google.com/url?sa=t&amp;rct=j&amp;q=&amp;esrc=s&amp;source=web&amp;cd=&amp;ved=2ahUKEwiZ4tTdx-iIAxXnpZUCHV5qJYYQFnoECAoQAQ&amp;url=https%3A%2F%2Fwww.oracle.com%2Fbr%2Fmysql%2Fwhat-is-mysql%2F&amp;usg=AOvVaw2oqExIHpxCYvfkVTeya3rt&amp;opi=8997844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rculo Parcial 4">
            <a:extLst>
              <a:ext uri="{FF2B5EF4-FFF2-40B4-BE49-F238E27FC236}">
                <a16:creationId xmlns:a16="http://schemas.microsoft.com/office/drawing/2014/main" xmlns="" id="{5163B2B3-39B8-A57C-E4CB-C4C3B993E44A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95B84F5D-9967-9ACA-510E-ADEA5F0E437B}"/>
              </a:ext>
            </a:extLst>
          </p:cNvPr>
          <p:cNvSpPr txBox="1"/>
          <p:nvPr/>
        </p:nvSpPr>
        <p:spPr>
          <a:xfrm>
            <a:off x="0" y="2413337"/>
            <a:ext cx="7787640" cy="1015663"/>
          </a:xfrm>
          <a:prstGeom prst="rect">
            <a:avLst/>
          </a:prstGeom>
          <a:noFill/>
          <a:effectLst>
            <a:outerShdw blurRad="101600" dist="25400" dir="9600000" algn="ctr" rotWithShape="0">
              <a:schemeClr val="tx1">
                <a:alpha val="62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PORTAL</a:t>
            </a:r>
            <a:r>
              <a:rPr lang="pt-BR" sz="6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VAGAS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72FF22A-8443-DC7F-41D0-611467CA8DD3}"/>
              </a:ext>
            </a:extLst>
          </p:cNvPr>
          <p:cNvSpPr txBox="1"/>
          <p:nvPr/>
        </p:nvSpPr>
        <p:spPr>
          <a:xfrm>
            <a:off x="5795146" y="3295650"/>
            <a:ext cx="3600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Projeto</a:t>
            </a:r>
            <a:r>
              <a:rPr lang="pt-B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Final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189A0C48-A595-A4BB-6182-1695967552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917217D8-BC28-F9F1-E14E-4F5E13C300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026" name="Picture 2" descr="Prosperar">
            <a:extLst>
              <a:ext uri="{FF2B5EF4-FFF2-40B4-BE49-F238E27FC236}">
                <a16:creationId xmlns:a16="http://schemas.microsoft.com/office/drawing/2014/main" xmlns="" id="{2F3CF199-053C-0DAC-3D95-D65A9EB1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474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3A8E0DDD-6953-73CD-658B-B4A3F2EF48D3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BB48F54-FBC0-C838-6891-2AE7C4DB8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EF72903-525C-ECCE-8588-360DC8B72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4" name="Picture 2" descr="Prosperar">
            <a:extLst>
              <a:ext uri="{FF2B5EF4-FFF2-40B4-BE49-F238E27FC236}">
                <a16:creationId xmlns:a16="http://schemas.microsoft.com/office/drawing/2014/main" xmlns="" id="{D12538EE-EC82-29AC-4812-B3CECA88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541020AD-16E7-889C-4ADC-C3B898AADCA9}"/>
              </a:ext>
            </a:extLst>
          </p:cNvPr>
          <p:cNvSpPr txBox="1"/>
          <p:nvPr/>
        </p:nvSpPr>
        <p:spPr>
          <a:xfrm>
            <a:off x="5886450" y="3429000"/>
            <a:ext cx="59649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Exemplos</a:t>
            </a:r>
          </a:p>
        </p:txBody>
      </p:sp>
    </p:spTree>
    <p:extLst>
      <p:ext uri="{BB962C8B-B14F-4D97-AF65-F5344CB8AC3E}">
        <p14:creationId xmlns:p14="http://schemas.microsoft.com/office/powerpoint/2010/main" val="131192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3A8E0DDD-6953-73CD-658B-B4A3F2EF48D3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BB48F54-FBC0-C838-6891-2AE7C4DB8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EF72903-525C-ECCE-8588-360DC8B72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4" name="Picture 2" descr="Prosperar">
            <a:extLst>
              <a:ext uri="{FF2B5EF4-FFF2-40B4-BE49-F238E27FC236}">
                <a16:creationId xmlns:a16="http://schemas.microsoft.com/office/drawing/2014/main" xmlns="" id="{D12538EE-EC82-29AC-4812-B3CECA88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5F4AAAFB-FEBA-861F-C477-A34E22D9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800100"/>
            <a:ext cx="485775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74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3A8E0DDD-6953-73CD-658B-B4A3F2EF48D3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BB48F54-FBC0-C838-6891-2AE7C4DB8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EF72903-525C-ECCE-8588-360DC8B72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4" name="Picture 2" descr="Prosperar">
            <a:extLst>
              <a:ext uri="{FF2B5EF4-FFF2-40B4-BE49-F238E27FC236}">
                <a16:creationId xmlns:a16="http://schemas.microsoft.com/office/drawing/2014/main" xmlns="" id="{D12538EE-EC82-29AC-4812-B3CECA88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D3392EFE-D12D-BF63-BFF6-1CB6494C4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8" y="729122"/>
            <a:ext cx="11108422" cy="496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2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3A8E0DDD-6953-73CD-658B-B4A3F2EF48D3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BB48F54-FBC0-C838-6891-2AE7C4DB8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EF72903-525C-ECCE-8588-360DC8B72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4" name="Picture 2" descr="Prosperar">
            <a:extLst>
              <a:ext uri="{FF2B5EF4-FFF2-40B4-BE49-F238E27FC236}">
                <a16:creationId xmlns:a16="http://schemas.microsoft.com/office/drawing/2014/main" xmlns="" id="{D12538EE-EC82-29AC-4812-B3CECA88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3CB69DC1-AC48-7131-BE51-08559B60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4" y="322759"/>
            <a:ext cx="10078106" cy="56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1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3A8E0DDD-6953-73CD-658B-B4A3F2EF48D3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BB48F54-FBC0-C838-6891-2AE7C4DB8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EF72903-525C-ECCE-8588-360DC8B72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4" name="Picture 2" descr="Prosperar">
            <a:extLst>
              <a:ext uri="{FF2B5EF4-FFF2-40B4-BE49-F238E27FC236}">
                <a16:creationId xmlns:a16="http://schemas.microsoft.com/office/drawing/2014/main" xmlns="" id="{D12538EE-EC82-29AC-4812-B3CECA88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xmlns="" id="{B033F3EE-DB24-DD79-8776-AFD537A0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4" y="216022"/>
            <a:ext cx="10267950" cy="5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99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3A8E0DDD-6953-73CD-658B-B4A3F2EF48D3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BB48F54-FBC0-C838-6891-2AE7C4DB8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EF72903-525C-ECCE-8588-360DC8B72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4" name="Picture 2" descr="Prosperar">
            <a:extLst>
              <a:ext uri="{FF2B5EF4-FFF2-40B4-BE49-F238E27FC236}">
                <a16:creationId xmlns:a16="http://schemas.microsoft.com/office/drawing/2014/main" xmlns="" id="{D12538EE-EC82-29AC-4812-B3CECA88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xmlns="" id="{778652C2-3427-FB58-5FEA-9CAE547FE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085850"/>
            <a:ext cx="86106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6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3A8E0DDD-6953-73CD-658B-B4A3F2EF48D3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BB48F54-FBC0-C838-6891-2AE7C4DB81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EF72903-525C-ECCE-8588-360DC8B72F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4" name="Picture 2" descr="Prosperar">
            <a:extLst>
              <a:ext uri="{FF2B5EF4-FFF2-40B4-BE49-F238E27FC236}">
                <a16:creationId xmlns:a16="http://schemas.microsoft.com/office/drawing/2014/main" xmlns="" id="{D12538EE-EC82-29AC-4812-B3CECA88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-20240929-WA0008">
            <a:hlinkClick r:id="" action="ppaction://media"/>
            <a:extLst>
              <a:ext uri="{FF2B5EF4-FFF2-40B4-BE49-F238E27FC236}">
                <a16:creationId xmlns:a16="http://schemas.microsoft.com/office/drawing/2014/main" xmlns="" id="{16B3C0EA-FD11-716A-F8F3-AF526C62B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787" y="543916"/>
            <a:ext cx="11310425" cy="4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2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xmlns="" id="{00BBE2CF-3A87-6739-E6FC-835027DE0293}"/>
              </a:ext>
            </a:extLst>
          </p:cNvPr>
          <p:cNvSpPr/>
          <p:nvPr/>
        </p:nvSpPr>
        <p:spPr>
          <a:xfrm>
            <a:off x="218747" y="102206"/>
            <a:ext cx="11754506" cy="66535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Arial Rounded MT Bold" panose="020F0704030504030204" pitchFamily="34" charset="0"/>
              </a:rPr>
              <a:t>Referencias</a:t>
            </a:r>
          </a:p>
          <a:p>
            <a:pPr algn="ctr"/>
            <a:endParaRPr lang="pt-BR" dirty="0"/>
          </a:p>
          <a:p>
            <a:pPr algn="just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https://www.google.com/url?sa=t&amp;rct=j&amp;q=&amp;esrc=s&amp;source=web&amp;cd=&amp;cad=rja&amp;uact=8&amp;ved=2ahUKEwjwt_2iwuiIAxVGqZUCHQtlKlAQFnoECEoQAQ&amp;url=https%3A%2F%2Faws.amazon.com%2Fpt%2Fwhat-is%2Fpython%2F&amp;usg=AOvVaw346oNKcYeIs3QbfzJvIA_l&amp;opi=89978449</a:t>
            </a:r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google.com/url?sa=t&amp;rct=j&amp;q=&amp;esrc=s&amp;source=web&amp;cd=&amp;cad=rja&amp;uact=8&amp;ved=2ahUKEwint5u7w-iIAxV8r5UCHYHsK3gQFnoECBUQAQ&amp;url=https%3A%2F%2Fwww.hashtagtreinamentos.com%2Fo-que-e-flask-python&amp;usg=AOvVaw3bqeSkhDrR6zbyFypBJ7Zw&amp;opi=89978449</a:t>
            </a:r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https://www.google.com/url?sa=t&amp;rct=j&amp;q=&amp;esrc=s&amp;source=web&amp;cd=&amp;cad=rja&amp;uact=8&amp;ved=2ahUKEwint5u7w-iIAxV8r5UCHYHsK3gQFnoECBUQAQ&amp;url=https%3A%2F%2Fwww.hashtagtreinamentos.com%2Fo-que</a:t>
            </a:r>
          </a:p>
          <a:p>
            <a:pPr algn="just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e-flask-python&amp;usg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=AOvVaw3bqeSkhDrR6zbyFypBJ7Zw&amp;opi=89978449</a:t>
            </a:r>
          </a:p>
          <a:p>
            <a:pPr algn="just"/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oogle.com/url?sa=t&amp;rct=j&amp;q=&amp;esrc=s&amp;source=web&amp;cd=&amp;cad=rja&amp;uact=8&amp;ved=2ahUKEwio-dizxeiIAxWMr5UCHVG6I7MQFnoECAoQAQ&amp;url=https%3A%2F%2Fwww.hostinger.com.br%2Ftutoriais%2Fo-que-e-css-guia-basico-de-css&amp;usg=AOvVaw2M6Xu2rBE8M5EhBO6t510V&amp;opi=89978449</a:t>
            </a:r>
          </a:p>
          <a:p>
            <a:pPr algn="just"/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https://www.google.com/url?sa=t&amp;rct=j&amp;q=&amp;esrc=s&amp;source=web&amp;cd=&amp;</a:t>
            </a:r>
            <a:r>
              <a:rPr lang="pt-BR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ved=2ahUKEwiZ4tTdx-iIAxXnpZUCHV5qJYYQFnoECAoQAQ&amp;url=https%3A%2F%2Fwww.oracle.com%2Fbr%2Fmysql%2Fwhat-is-mysql%2F&amp;usg=AOvVaw2oqExIHpxCYvfkVTeya3rt&amp;opi=89978449</a:t>
            </a:r>
            <a:endParaRPr lang="pt-B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https://developer.mozilla.org/pt-BR/docs/Learn/JavaScript/First_steps/What_is_JavaScript</a:t>
            </a:r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892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xmlns="" id="{DC327950-D2D1-B2A6-B1AA-D0F8D923DDC7}"/>
              </a:ext>
            </a:extLst>
          </p:cNvPr>
          <p:cNvSpPr/>
          <p:nvPr/>
        </p:nvSpPr>
        <p:spPr>
          <a:xfrm>
            <a:off x="5081218" y="2171700"/>
            <a:ext cx="2008327" cy="19450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xmlns="" id="{1A7AC5BC-EF5E-D49C-8228-EAE23AB0659D}"/>
              </a:ext>
            </a:extLst>
          </p:cNvPr>
          <p:cNvSpPr/>
          <p:nvPr/>
        </p:nvSpPr>
        <p:spPr>
          <a:xfrm>
            <a:off x="699718" y="2171700"/>
            <a:ext cx="2008327" cy="19450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xmlns="" id="{4022DA7F-0210-FEF2-1838-48E3B6F1C865}"/>
              </a:ext>
            </a:extLst>
          </p:cNvPr>
          <p:cNvSpPr/>
          <p:nvPr/>
        </p:nvSpPr>
        <p:spPr>
          <a:xfrm>
            <a:off x="9462718" y="2171700"/>
            <a:ext cx="2008327" cy="19450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15A755E-1920-D7B5-DCA1-76CBFD8E3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0288" y="2323363"/>
            <a:ext cx="1654862" cy="16714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54EF1CB6-6B9D-ADDE-4DC0-B231BAE56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41788" y="2323363"/>
            <a:ext cx="1660948" cy="16714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052590E1-3529-BC69-DA36-7540682AA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264" y="2323363"/>
            <a:ext cx="1625335" cy="167142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2D20A6D-D1E9-A258-1E2A-A2EF1D622FA2}"/>
              </a:ext>
            </a:extLst>
          </p:cNvPr>
          <p:cNvSpPr txBox="1"/>
          <p:nvPr/>
        </p:nvSpPr>
        <p:spPr>
          <a:xfrm>
            <a:off x="353216" y="4533900"/>
            <a:ext cx="2765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Luis Otávio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5A31C203-46EE-6D0A-3719-5DC44F6CCD7F}"/>
              </a:ext>
            </a:extLst>
          </p:cNvPr>
          <p:cNvSpPr txBox="1"/>
          <p:nvPr/>
        </p:nvSpPr>
        <p:spPr>
          <a:xfrm>
            <a:off x="4023499" y="4533900"/>
            <a:ext cx="414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Ricardo Henrique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DEB46DB1-46CA-C015-34F6-1F79C2713F7F}"/>
              </a:ext>
            </a:extLst>
          </p:cNvPr>
          <p:cNvSpPr txBox="1"/>
          <p:nvPr/>
        </p:nvSpPr>
        <p:spPr>
          <a:xfrm>
            <a:off x="2742933" y="228600"/>
            <a:ext cx="6706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Integrantes da equipe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123A501C-224C-5475-4FDE-0B007909C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5C23B1DF-267F-F2B5-38AE-F73AFFD3E6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9" name="Picture 2" descr="Prosperar">
            <a:extLst>
              <a:ext uri="{FF2B5EF4-FFF2-40B4-BE49-F238E27FC236}">
                <a16:creationId xmlns:a16="http://schemas.microsoft.com/office/drawing/2014/main" xmlns="" id="{6F630AE0-0AC8-F033-9FE3-4D378021A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78B4F9E7-3E9C-4B2D-E110-C6AA49A4B3D8}"/>
              </a:ext>
            </a:extLst>
          </p:cNvPr>
          <p:cNvSpPr txBox="1"/>
          <p:nvPr/>
        </p:nvSpPr>
        <p:spPr>
          <a:xfrm>
            <a:off x="8394380" y="4595455"/>
            <a:ext cx="414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Roniclelton Brito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13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3A8E0DDD-6953-73CD-658B-B4A3F2EF48D3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BB48F54-FBC0-C838-6891-2AE7C4DB8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EF72903-525C-ECCE-8588-360DC8B72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4" name="Picture 2" descr="Prosperar">
            <a:extLst>
              <a:ext uri="{FF2B5EF4-FFF2-40B4-BE49-F238E27FC236}">
                <a16:creationId xmlns:a16="http://schemas.microsoft.com/office/drawing/2014/main" xmlns="" id="{D12538EE-EC82-29AC-4812-B3CECA88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541020AD-16E7-889C-4ADC-C3B898AADCA9}"/>
              </a:ext>
            </a:extLst>
          </p:cNvPr>
          <p:cNvSpPr txBox="1"/>
          <p:nvPr/>
        </p:nvSpPr>
        <p:spPr>
          <a:xfrm>
            <a:off x="845344" y="552450"/>
            <a:ext cx="3310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Sumario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DFE975FC-048E-8FFB-9E5F-7E525F1C2C9C}"/>
              </a:ext>
            </a:extLst>
          </p:cNvPr>
          <p:cNvSpPr txBox="1"/>
          <p:nvPr/>
        </p:nvSpPr>
        <p:spPr>
          <a:xfrm>
            <a:off x="5741923" y="1962150"/>
            <a:ext cx="627928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.  Objetivo -------------------------- pag. 4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.  Conceito ------------------------- pag. 5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.  Tecnologias utilizadas -------- pag. 6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.  Segurança ----------------------- pag. 9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.  Exemplos ------------------------ pag. 10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.  Referencias --------------------- pag.  </a:t>
            </a:r>
            <a:r>
              <a:rPr lang="pt-BR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58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3A8E0DDD-6953-73CD-658B-B4A3F2EF48D3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E93C34-EE63-02CA-5EC9-862B45D3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713" y="232089"/>
            <a:ext cx="3482174" cy="1489698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Objetivo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DA776699-40F8-D6FE-ECD6-D6B67DD21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8086" y="1899923"/>
            <a:ext cx="3482174" cy="3548377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Criação de um sistema utilizando os conhecimentos que ganhamos durante o curso, assim demostrando por meio da atividade final o resultado de cada aula;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xmlns="" id="{B57C73D1-B809-5115-09D5-92D3ED5616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8" r="2588"/>
          <a:stretch>
            <a:fillRect/>
          </a:stretch>
        </p:blipFill>
        <p:spPr>
          <a:xfrm>
            <a:off x="5476918" y="911225"/>
            <a:ext cx="5745976" cy="4537075"/>
          </a:xfrm>
          <a:ln>
            <a:noFill/>
          </a:ln>
          <a:effectLst>
            <a:softEdge rad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BB48F54-FBC0-C838-6891-2AE7C4DB81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EF72903-525C-ECCE-8588-360DC8B72F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4" name="Picture 2" descr="Prosperar">
            <a:extLst>
              <a:ext uri="{FF2B5EF4-FFF2-40B4-BE49-F238E27FC236}">
                <a16:creationId xmlns:a16="http://schemas.microsoft.com/office/drawing/2014/main" xmlns="" id="{D12538EE-EC82-29AC-4812-B3CECA88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63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BBC43820-F452-3AFA-9868-47C591EFE879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70607F89-41C8-EDE6-4CF4-A317F1698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60AFB9FB-8745-13B8-A38D-F02F10A5B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7" name="Picture 2" descr="Prosperar">
            <a:extLst>
              <a:ext uri="{FF2B5EF4-FFF2-40B4-BE49-F238E27FC236}">
                <a16:creationId xmlns:a16="http://schemas.microsoft.com/office/drawing/2014/main" xmlns="" id="{CE44BC50-EB9A-7456-7B09-2821F1E0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69055271-6E1D-E2A4-BA40-E7FFB0AEC049}"/>
              </a:ext>
            </a:extLst>
          </p:cNvPr>
          <p:cNvSpPr txBox="1">
            <a:spLocks/>
          </p:cNvSpPr>
          <p:nvPr/>
        </p:nvSpPr>
        <p:spPr>
          <a:xfrm>
            <a:off x="1311713" y="232089"/>
            <a:ext cx="3482174" cy="1489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Conceito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xmlns="" id="{DEBDCCA9-B0CC-1DAC-2723-354597E5364E}"/>
              </a:ext>
            </a:extLst>
          </p:cNvPr>
          <p:cNvSpPr txBox="1">
            <a:spLocks/>
          </p:cNvSpPr>
          <p:nvPr/>
        </p:nvSpPr>
        <p:spPr>
          <a:xfrm>
            <a:off x="1358086" y="1899923"/>
            <a:ext cx="3482174" cy="35483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de vagas foi criado com o intuito de dar um suporte para as pessoas que estão em busca de um emprego fazendo essa conexão entre empresa e candidato;</a:t>
            </a:r>
          </a:p>
          <a:p>
            <a:pPr algn="just">
              <a:lnSpc>
                <a:spcPct val="15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xmlns="" id="{7F2AA312-B10B-A636-F06F-615165273E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/>
        </p:blipFill>
        <p:spPr>
          <a:xfrm>
            <a:off x="5476918" y="911225"/>
            <a:ext cx="5745976" cy="4537075"/>
          </a:xfr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9168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rculo Parcial 4">
            <a:extLst>
              <a:ext uri="{FF2B5EF4-FFF2-40B4-BE49-F238E27FC236}">
                <a16:creationId xmlns:a16="http://schemas.microsoft.com/office/drawing/2014/main" xmlns="" id="{C691D3E7-B8DF-A376-EFEE-1BB79D824F59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A452FA4C-FC7B-ED49-AB24-31DDD10C2B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42EB83E-3DB5-3E93-B273-72AD0193E1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4" name="Picture 2" descr="Prosperar">
            <a:extLst>
              <a:ext uri="{FF2B5EF4-FFF2-40B4-BE49-F238E27FC236}">
                <a16:creationId xmlns:a16="http://schemas.microsoft.com/office/drawing/2014/main" xmlns="" id="{BD15C6BA-D24A-13E8-09C2-7CDE17AD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0DFFBEDC-AE90-8958-8DA4-CBA099E43EB0}"/>
              </a:ext>
            </a:extLst>
          </p:cNvPr>
          <p:cNvSpPr txBox="1"/>
          <p:nvPr/>
        </p:nvSpPr>
        <p:spPr>
          <a:xfrm>
            <a:off x="3895076" y="533400"/>
            <a:ext cx="680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Tecnologias </a:t>
            </a:r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utilizadas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74AD6B3A-A746-DA4E-245D-8534D3F3F2EE}"/>
              </a:ext>
            </a:extLst>
          </p:cNvPr>
          <p:cNvSpPr txBox="1"/>
          <p:nvPr/>
        </p:nvSpPr>
        <p:spPr>
          <a:xfrm>
            <a:off x="7729497" y="1953646"/>
            <a:ext cx="297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0E49C2EE-B274-2EE1-9060-E4CDB300C034}"/>
              </a:ext>
            </a:extLst>
          </p:cNvPr>
          <p:cNvSpPr txBox="1"/>
          <p:nvPr/>
        </p:nvSpPr>
        <p:spPr>
          <a:xfrm>
            <a:off x="7729498" y="2413337"/>
            <a:ext cx="2973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é uma linguagem de programação amplamente usada em aplicações da Web, desenvolvimento de software, ciência de dados e machine learning (ML).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8567A033-D682-2B7E-262A-DEEA6F3075DD}"/>
              </a:ext>
            </a:extLst>
          </p:cNvPr>
          <p:cNvSpPr txBox="1"/>
          <p:nvPr/>
        </p:nvSpPr>
        <p:spPr>
          <a:xfrm>
            <a:off x="604797" y="1953646"/>
            <a:ext cx="297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0A1157F6-67DC-1DA2-8713-1FDF417BBEE9}"/>
              </a:ext>
            </a:extLst>
          </p:cNvPr>
          <p:cNvSpPr txBox="1"/>
          <p:nvPr/>
        </p:nvSpPr>
        <p:spPr>
          <a:xfrm>
            <a:off x="604798" y="2413337"/>
            <a:ext cx="29735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 Flask é um micro-framework de desenvolvimento web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que permite criar sites e APIs de maneira fácil e eficiente usando Python.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xmlns="" id="{48F3D492-0EF3-9FFF-8352-A028BE8F452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676400" y="2215256"/>
            <a:ext cx="6053097" cy="3399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71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rculo Parcial 4">
            <a:extLst>
              <a:ext uri="{FF2B5EF4-FFF2-40B4-BE49-F238E27FC236}">
                <a16:creationId xmlns:a16="http://schemas.microsoft.com/office/drawing/2014/main" xmlns="" id="{C691D3E7-B8DF-A376-EFEE-1BB79D824F59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A452FA4C-FC7B-ED49-AB24-31DDD10C2B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42EB83E-3DB5-3E93-B273-72AD0193E1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4" name="Picture 2" descr="Prosperar">
            <a:extLst>
              <a:ext uri="{FF2B5EF4-FFF2-40B4-BE49-F238E27FC236}">
                <a16:creationId xmlns:a16="http://schemas.microsoft.com/office/drawing/2014/main" xmlns="" id="{BD15C6BA-D24A-13E8-09C2-7CDE17AD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0DFFBEDC-AE90-8958-8DA4-CBA099E43EB0}"/>
              </a:ext>
            </a:extLst>
          </p:cNvPr>
          <p:cNvSpPr txBox="1"/>
          <p:nvPr/>
        </p:nvSpPr>
        <p:spPr>
          <a:xfrm>
            <a:off x="3895076" y="533400"/>
            <a:ext cx="680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Tecnologias </a:t>
            </a:r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utilizadas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74AD6B3A-A746-DA4E-245D-8534D3F3F2EE}"/>
              </a:ext>
            </a:extLst>
          </p:cNvPr>
          <p:cNvSpPr txBox="1"/>
          <p:nvPr/>
        </p:nvSpPr>
        <p:spPr>
          <a:xfrm>
            <a:off x="7729497" y="1953646"/>
            <a:ext cx="297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0E49C2EE-B274-2EE1-9060-E4CDB300C034}"/>
              </a:ext>
            </a:extLst>
          </p:cNvPr>
          <p:cNvSpPr txBox="1"/>
          <p:nvPr/>
        </p:nvSpPr>
        <p:spPr>
          <a:xfrm>
            <a:off x="7729498" y="2413337"/>
            <a:ext cx="29735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rgbClr val="FFFFFF"/>
                </a:solidFill>
                <a:effectLst/>
                <a:latin typeface="Inter"/>
              </a:rPr>
              <a:t>HTML</a:t>
            </a:r>
            <a:r>
              <a:rPr lang="pt-BR" b="0" i="0" dirty="0">
                <a:solidFill>
                  <a:srgbClr val="FFFFFF"/>
                </a:solidFill>
                <a:effectLst/>
                <a:latin typeface="Inter"/>
              </a:rPr>
              <a:t> (Linguagem de Marcação de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Inter"/>
              </a:rPr>
              <a:t>HiperTexto</a:t>
            </a:r>
            <a:r>
              <a:rPr lang="pt-BR" b="0" i="0" dirty="0">
                <a:solidFill>
                  <a:srgbClr val="FFFFFF"/>
                </a:solidFill>
                <a:effectLst/>
                <a:latin typeface="Inter"/>
              </a:rPr>
              <a:t>) é o bloco de construção mais básico da web. Define o significado e a estrutura do conteúdo da web.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8567A033-D682-2B7E-262A-DEEA6F3075DD}"/>
              </a:ext>
            </a:extLst>
          </p:cNvPr>
          <p:cNvSpPr txBox="1"/>
          <p:nvPr/>
        </p:nvSpPr>
        <p:spPr>
          <a:xfrm>
            <a:off x="4251380" y="1990357"/>
            <a:ext cx="297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0A1157F6-67DC-1DA2-8713-1FDF417BBEE9}"/>
              </a:ext>
            </a:extLst>
          </p:cNvPr>
          <p:cNvSpPr txBox="1"/>
          <p:nvPr/>
        </p:nvSpPr>
        <p:spPr>
          <a:xfrm>
            <a:off x="4251381" y="2450048"/>
            <a:ext cx="2973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CSS </a:t>
            </a:r>
            <a:r>
              <a:rPr lang="pt-BR" b="1" i="0" dirty="0">
                <a:effectLst/>
                <a:latin typeface="Arial" panose="020B0604020202020204" pitchFamily="34" charset="0"/>
              </a:rPr>
              <a:t>é chamado de linguagem Cascading Style Sheet</a:t>
            </a:r>
            <a:r>
              <a:rPr lang="pt-BR" b="0" i="0" dirty="0">
                <a:effectLst/>
                <a:latin typeface="Arial" panose="020B0604020202020204" pitchFamily="34" charset="0"/>
              </a:rPr>
              <a:t> e é usado para estilizar elementos escritos em uma linguagem de marcação como HTML.</a:t>
            </a:r>
            <a:endParaRPr lang="pt-BR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xmlns="" id="{48F3D492-0EF3-9FFF-8352-A028BE8F452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979624" y="2215256"/>
            <a:ext cx="2749873" cy="321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8567A033-D682-2B7E-262A-DEEA6F3075DD}"/>
              </a:ext>
            </a:extLst>
          </p:cNvPr>
          <p:cNvSpPr txBox="1"/>
          <p:nvPr/>
        </p:nvSpPr>
        <p:spPr>
          <a:xfrm>
            <a:off x="267033" y="1953610"/>
            <a:ext cx="297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u="sng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pt-BR" sz="28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0A1157F6-67DC-1DA2-8713-1FDF417BBEE9}"/>
              </a:ext>
            </a:extLst>
          </p:cNvPr>
          <p:cNvSpPr txBox="1"/>
          <p:nvPr/>
        </p:nvSpPr>
        <p:spPr>
          <a:xfrm>
            <a:off x="267034" y="2413301"/>
            <a:ext cx="2973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</a:t>
            </a:r>
            <a:r>
              <a:rPr lang="pt-BR" dirty="0" smtClean="0"/>
              <a:t> </a:t>
            </a:r>
            <a:r>
              <a:rPr lang="pt-BR" dirty="0"/>
              <a:t>uma linguagem de programação que permite a você criar conteúdo que se atualiza dinamicamente, controlar </a:t>
            </a:r>
            <a:r>
              <a:rPr lang="pt-BR" dirty="0" smtClean="0"/>
              <a:t>multimídias, </a:t>
            </a:r>
            <a:r>
              <a:rPr lang="pt-BR" dirty="0"/>
              <a:t>imagens animadas, e tudo o mais que há de interessante.</a:t>
            </a:r>
            <a:endParaRPr lang="pt-BR" dirty="0"/>
          </a:p>
        </p:txBody>
      </p:sp>
      <p:cxnSp>
        <p:nvCxnSpPr>
          <p:cNvPr id="18" name="Conector de Seta Reta 13">
            <a:extLst>
              <a:ext uri="{FF2B5EF4-FFF2-40B4-BE49-F238E27FC236}">
                <a16:creationId xmlns:a16="http://schemas.microsoft.com/office/drawing/2014/main" xmlns="" id="{48F3D492-0EF3-9FFF-8352-A028BE8F452C}"/>
              </a:ext>
            </a:extLst>
          </p:cNvPr>
          <p:cNvCxnSpPr>
            <a:cxnSpLocks/>
          </p:cNvCxnSpPr>
          <p:nvPr/>
        </p:nvCxnSpPr>
        <p:spPr>
          <a:xfrm flipH="1">
            <a:off x="1975141" y="2247441"/>
            <a:ext cx="2276239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71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rculo Parcial 4">
            <a:extLst>
              <a:ext uri="{FF2B5EF4-FFF2-40B4-BE49-F238E27FC236}">
                <a16:creationId xmlns:a16="http://schemas.microsoft.com/office/drawing/2014/main" xmlns="" id="{C691D3E7-B8DF-A376-EFEE-1BB79D824F59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A452FA4C-FC7B-ED49-AB24-31DDD10C2B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42EB83E-3DB5-3E93-B273-72AD0193E1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4" name="Picture 2" descr="Prosperar">
            <a:extLst>
              <a:ext uri="{FF2B5EF4-FFF2-40B4-BE49-F238E27FC236}">
                <a16:creationId xmlns:a16="http://schemas.microsoft.com/office/drawing/2014/main" xmlns="" id="{BD15C6BA-D24A-13E8-09C2-7CDE17AD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0DFFBEDC-AE90-8958-8DA4-CBA099E43EB0}"/>
              </a:ext>
            </a:extLst>
          </p:cNvPr>
          <p:cNvSpPr txBox="1"/>
          <p:nvPr/>
        </p:nvSpPr>
        <p:spPr>
          <a:xfrm>
            <a:off x="3895076" y="533400"/>
            <a:ext cx="680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Tecnologias </a:t>
            </a:r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utilizadas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8567A033-D682-2B7E-262A-DEEA6F3075DD}"/>
              </a:ext>
            </a:extLst>
          </p:cNvPr>
          <p:cNvSpPr txBox="1"/>
          <p:nvPr/>
        </p:nvSpPr>
        <p:spPr>
          <a:xfrm>
            <a:off x="7291347" y="2090577"/>
            <a:ext cx="297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0A1157F6-67DC-1DA2-8713-1FDF417BBEE9}"/>
              </a:ext>
            </a:extLst>
          </p:cNvPr>
          <p:cNvSpPr txBox="1"/>
          <p:nvPr/>
        </p:nvSpPr>
        <p:spPr>
          <a:xfrm>
            <a:off x="7291347" y="2550268"/>
            <a:ext cx="39974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b="0" i="0" dirty="0">
                <a:solidFill>
                  <a:schemeClr val="bg1"/>
                </a:solidFill>
                <a:effectLst/>
                <a:latin typeface="OracleSansVF"/>
              </a:rPr>
              <a:t>O MySQL é o banco de dados de código aberto mais conhecido no mundo. De acordo com o DB-engines, o MySQL é o segundo banco de dados mais popular, ficando atrás do Oracle Database. </a:t>
            </a:r>
          </a:p>
          <a:p>
            <a:endParaRPr lang="pt-BR" dirty="0">
              <a:solidFill>
                <a:schemeClr val="bg1"/>
              </a:solidFill>
              <a:latin typeface="OracleSansVF"/>
            </a:endParaRPr>
          </a:p>
          <a:p>
            <a:r>
              <a:rPr lang="pt-BR" b="0" i="0" dirty="0">
                <a:solidFill>
                  <a:schemeClr val="bg1"/>
                </a:solidFill>
                <a:effectLst/>
                <a:latin typeface="OracleSansVF"/>
              </a:rPr>
              <a:t>O MySQL alimenta muitas das aplicações mais acessadas, como Facebook, Twitter, Netflix, Uber, Airbnb, Shopify e Booking.com.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3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3A8E0DDD-6953-73CD-658B-B4A3F2EF48D3}"/>
              </a:ext>
            </a:extLst>
          </p:cNvPr>
          <p:cNvSpPr/>
          <p:nvPr/>
        </p:nvSpPr>
        <p:spPr>
          <a:xfrm>
            <a:off x="2724149" y="102206"/>
            <a:ext cx="18935701" cy="13511588"/>
          </a:xfrm>
          <a:prstGeom prst="pie">
            <a:avLst>
              <a:gd name="adj1" fmla="val 10800933"/>
              <a:gd name="adj2" fmla="val 162080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 Rounded MT Bold" panose="020F0704030504030204" pitchFamily="34" charset="0"/>
              </a:rPr>
              <a:t>-+**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E93C34-EE63-02CA-5EC9-862B45D3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362" y="707146"/>
            <a:ext cx="3482174" cy="1489698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Segurança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DA776699-40F8-D6FE-ECD6-D6B67DD21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9735" y="2374980"/>
            <a:ext cx="3482174" cy="3548377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portal de vagas temos um sistema feito para trazer o melhor para o cliente, mas ele não tem nenhuma relação com o sistema dos administradores que até então tem total controle das vagas, empresas, dos candidatos e das aplicações registradas no Banco de dados.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xmlns="" id="{B57C73D1-B809-5115-09D5-92D3ED5616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/>
        </p:blipFill>
        <p:spPr>
          <a:xfrm>
            <a:off x="5947649" y="1451995"/>
            <a:ext cx="5925206" cy="4537075"/>
          </a:xfrm>
          <a:ln>
            <a:noFill/>
          </a:ln>
          <a:effectLst>
            <a:softEdge rad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BB48F54-FBC0-C838-6891-2AE7C4DB81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9070"/>
            <a:ext cx="921544" cy="7667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EF72903-525C-ECCE-8588-360DC8B72F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38" y="5989070"/>
            <a:ext cx="992568" cy="848073"/>
          </a:xfrm>
          <a:prstGeom prst="rect">
            <a:avLst/>
          </a:prstGeom>
        </p:spPr>
      </p:pic>
      <p:pic>
        <p:nvPicPr>
          <p:cNvPr id="14" name="Picture 2" descr="Prosperar">
            <a:extLst>
              <a:ext uri="{FF2B5EF4-FFF2-40B4-BE49-F238E27FC236}">
                <a16:creationId xmlns:a16="http://schemas.microsoft.com/office/drawing/2014/main" xmlns="" id="{D12538EE-EC82-29AC-4812-B3CECA88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2" y="5989070"/>
            <a:ext cx="1398753" cy="7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E7ABBDF-BA57-BF91-75F4-D56F7520F1B5}"/>
              </a:ext>
            </a:extLst>
          </p:cNvPr>
          <p:cNvSpPr txBox="1"/>
          <p:nvPr/>
        </p:nvSpPr>
        <p:spPr>
          <a:xfrm>
            <a:off x="5947649" y="6187766"/>
            <a:ext cx="216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 err="1">
                <a:solidFill>
                  <a:srgbClr val="374957"/>
                </a:solidFill>
                <a:effectLst/>
                <a:latin typeface="Inter"/>
              </a:rPr>
              <a:t>Designed</a:t>
            </a:r>
            <a:r>
              <a:rPr lang="pt-BR" b="0" i="0" dirty="0">
                <a:solidFill>
                  <a:srgbClr val="374957"/>
                </a:solidFill>
                <a:effectLst/>
                <a:latin typeface="Inter"/>
              </a:rPr>
              <a:t> </a:t>
            </a:r>
            <a:r>
              <a:rPr lang="pt-BR" b="0" i="0" dirty="0" err="1">
                <a:solidFill>
                  <a:srgbClr val="374957"/>
                </a:solidFill>
                <a:effectLst/>
                <a:latin typeface="Inter"/>
              </a:rPr>
              <a:t>by</a:t>
            </a:r>
            <a:r>
              <a:rPr lang="pt-BR" b="0" i="0" dirty="0">
                <a:solidFill>
                  <a:srgbClr val="374957"/>
                </a:solidFill>
                <a:effectLst/>
                <a:latin typeface="Inter"/>
              </a:rPr>
              <a:t> </a:t>
            </a:r>
            <a:r>
              <a:rPr lang="pt-BR" b="0" i="0" dirty="0" err="1">
                <a:solidFill>
                  <a:srgbClr val="374957"/>
                </a:solidFill>
                <a:effectLst/>
                <a:latin typeface="Inter"/>
              </a:rPr>
              <a:t>StorySet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47765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281</Words>
  <Application>Microsoft Office PowerPoint</Application>
  <PresentationFormat>Widescreen</PresentationFormat>
  <Paragraphs>72</Paragraphs>
  <Slides>17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Inter</vt:lpstr>
      <vt:lpstr>OracleSansVF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Objetivo</vt:lpstr>
      <vt:lpstr>Apresentação do PowerPoint</vt:lpstr>
      <vt:lpstr>Apresentação do PowerPoint</vt:lpstr>
      <vt:lpstr>Apresentação do PowerPoint</vt:lpstr>
      <vt:lpstr>Apresentação do PowerPoint</vt:lpstr>
      <vt:lpstr>Segurança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Henrique</dc:creator>
  <cp:lastModifiedBy>PC43731</cp:lastModifiedBy>
  <cp:revision>6</cp:revision>
  <dcterms:created xsi:type="dcterms:W3CDTF">2024-09-29T03:33:13Z</dcterms:created>
  <dcterms:modified xsi:type="dcterms:W3CDTF">2024-09-30T11:48:34Z</dcterms:modified>
</cp:coreProperties>
</file>